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chiy Pop One" panose="020B0604020202020204" charset="-128"/>
      <p:regular r:id="rId13"/>
    </p:embeddedFont>
    <p:embeddedFont>
      <p:font typeface="Barlow Condensed Heavy Italics" panose="020B0604020202020204" charset="0"/>
      <p:regular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Lumios Typewriter Old" panose="020B0604020202020204" charset="0"/>
      <p:regular r:id="rId17"/>
    </p:embeddedFont>
    <p:embeddedFont>
      <p:font typeface="Oswald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12" Type="http://schemas.openxmlformats.org/officeDocument/2006/relationships/image" Target="../media/image2.svg"/><Relationship Id="rId17" Type="http://schemas.openxmlformats.org/officeDocument/2006/relationships/image" Target="../media/image18.png"/><Relationship Id="rId2" Type="http://schemas.openxmlformats.org/officeDocument/2006/relationships/image" Target="../media/image5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image" Target="../media/image8.svg"/><Relationship Id="rId15" Type="http://schemas.openxmlformats.org/officeDocument/2006/relationships/image" Target="../media/image16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12" Type="http://schemas.openxmlformats.org/officeDocument/2006/relationships/image" Target="../media/image25.png"/><Relationship Id="rId2" Type="http://schemas.openxmlformats.org/officeDocument/2006/relationships/video" Target="../media/media1.mp4"/><Relationship Id="rId16" Type="http://schemas.openxmlformats.org/officeDocument/2006/relationships/image" Target="../media/image29.jpeg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image" Target="../media/image24.svg"/><Relationship Id="rId5" Type="http://schemas.openxmlformats.org/officeDocument/2006/relationships/image" Target="../media/image19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0659648" y="2831894"/>
            <a:ext cx="12525650" cy="12852812"/>
          </a:xfrm>
          <a:custGeom>
            <a:avLst/>
            <a:gdLst/>
            <a:ahLst/>
            <a:cxnLst/>
            <a:rect l="l" t="t" r="r" b="b"/>
            <a:pathLst>
              <a:path w="12525650" h="12852812">
                <a:moveTo>
                  <a:pt x="0" y="0"/>
                </a:moveTo>
                <a:lnTo>
                  <a:pt x="12525649" y="0"/>
                </a:lnTo>
                <a:lnTo>
                  <a:pt x="12525649" y="12852812"/>
                </a:lnTo>
                <a:lnTo>
                  <a:pt x="0" y="12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805786" y="-7392626"/>
            <a:ext cx="13641413" cy="13997719"/>
          </a:xfrm>
          <a:custGeom>
            <a:avLst/>
            <a:gdLst/>
            <a:ahLst/>
            <a:cxnLst/>
            <a:rect l="l" t="t" r="r" b="b"/>
            <a:pathLst>
              <a:path w="13641413" h="13997719">
                <a:moveTo>
                  <a:pt x="0" y="0"/>
                </a:moveTo>
                <a:lnTo>
                  <a:pt x="13641413" y="0"/>
                </a:lnTo>
                <a:lnTo>
                  <a:pt x="13641413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400633" y="1734716"/>
            <a:ext cx="10855365" cy="4208864"/>
            <a:chOff x="0" y="0"/>
            <a:chExt cx="2096348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6348" cy="812800"/>
            </a:xfrm>
            <a:custGeom>
              <a:avLst/>
              <a:gdLst/>
              <a:ahLst/>
              <a:cxnLst/>
              <a:rect l="l" t="t" r="r" b="b"/>
              <a:pathLst>
                <a:path w="2096348" h="812800">
                  <a:moveTo>
                    <a:pt x="0" y="0"/>
                  </a:moveTo>
                  <a:lnTo>
                    <a:pt x="2096348" y="0"/>
                  </a:lnTo>
                  <a:lnTo>
                    <a:pt x="209634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 w="38100" cap="sq">
              <a:solidFill>
                <a:srgbClr val="FDFBFB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096348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825072" y="715665"/>
            <a:ext cx="4213805" cy="3123483"/>
          </a:xfrm>
          <a:custGeom>
            <a:avLst/>
            <a:gdLst/>
            <a:ahLst/>
            <a:cxnLst/>
            <a:rect l="l" t="t" r="r" b="b"/>
            <a:pathLst>
              <a:path w="4213805" h="3123483">
                <a:moveTo>
                  <a:pt x="0" y="0"/>
                </a:moveTo>
                <a:lnTo>
                  <a:pt x="4213805" y="0"/>
                </a:lnTo>
                <a:lnTo>
                  <a:pt x="4213805" y="3123483"/>
                </a:lnTo>
                <a:lnTo>
                  <a:pt x="0" y="3123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463587" y="2700658"/>
            <a:ext cx="10792411" cy="206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22"/>
              </a:lnSpc>
            </a:pPr>
            <a:r>
              <a:rPr lang="en-US" sz="12262" b="1" spc="120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TORQUE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4876" y="6796827"/>
            <a:ext cx="9080751" cy="266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C: MAROON 5.0</a:t>
            </a:r>
          </a:p>
          <a:p>
            <a:pPr algn="l">
              <a:lnSpc>
                <a:spcPts val="3238"/>
              </a:lnSpc>
            </a:pPr>
            <a:r>
              <a:rPr lang="en-US" sz="2312" b="1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 Sai Charan Sanganwar</a:t>
            </a:r>
          </a:p>
          <a:p>
            <a:pPr algn="l">
              <a:lnSpc>
                <a:spcPts val="3238"/>
              </a:lnSpc>
            </a:pPr>
            <a:r>
              <a:rPr lang="en-US" sz="2312" b="1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 Neil J George</a:t>
            </a:r>
          </a:p>
          <a:p>
            <a:pPr algn="l">
              <a:lnSpc>
                <a:spcPts val="3238"/>
              </a:lnSpc>
            </a:pPr>
            <a:r>
              <a:rPr lang="en-US" sz="2312" b="1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 Yash Bharadwaj</a:t>
            </a:r>
          </a:p>
          <a:p>
            <a:pPr algn="l">
              <a:lnSpc>
                <a:spcPts val="3238"/>
              </a:lnSpc>
            </a:pPr>
            <a:r>
              <a:rPr lang="en-US" sz="2312" b="1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4) Pranamya G Kulal</a:t>
            </a:r>
          </a:p>
          <a:p>
            <a:pPr algn="l">
              <a:lnSpc>
                <a:spcPts val="3238"/>
              </a:lnSpc>
            </a:pPr>
            <a:r>
              <a:rPr lang="en-US" sz="2312" b="1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5) Mohith Charagondla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2F4F5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77306" y="1569139"/>
          <a:ext cx="17558332" cy="8155942"/>
        </p:xfrm>
        <a:graphic>
          <a:graphicData uri="http://schemas.openxmlformats.org/drawingml/2006/table">
            <a:tbl>
              <a:tblPr/>
              <a:tblGrid>
                <a:gridCol w="119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5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3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291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Item No.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Component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Description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Quantity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Estimated Cost (Rs)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823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ESP32 Dev Kit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Wi-Fi &amp; BLE enabled microcontroller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355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823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MPU6050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Accelerometer &amp; gyroscope for motion sensing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120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823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3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PCB Board / Breadboard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Circuit assembly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50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823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4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Jumper Wires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Connection between components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10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823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Micro USB Cable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Power &amp; data transfer for ESP32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80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9823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Flutter SDK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Cross platform mobile app development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Free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291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Firebase Firetsore, authentication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Cloud databse for real time data storage and secure user authentication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Free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9823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8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Ardunio IDE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Firware Development for ESP32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Free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9823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9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VS Code/ Android Studio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Flutter app development tools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Free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11520">
                <a:tc gridSpan="5"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Total : Rs 615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Total : Rs 615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Total : Rs 615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Total : Rs 615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Lumios Typewriter Old"/>
                          <a:ea typeface="Lumios Typewriter Old"/>
                          <a:cs typeface="Lumios Typewriter Old"/>
                          <a:sym typeface="Lumios Typewriter Old"/>
                        </a:rPr>
                        <a:t>Total : Rs 615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0" y="589613"/>
            <a:ext cx="18302035" cy="71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5"/>
              </a:lnSpc>
              <a:spcBef>
                <a:spcPct val="0"/>
              </a:spcBef>
            </a:pPr>
            <a:r>
              <a:rPr lang="en-US" sz="4182">
                <a:solidFill>
                  <a:srgbClr val="1A1A1A"/>
                </a:solidFill>
                <a:latin typeface="Lumios Typewriter Old"/>
                <a:ea typeface="Lumios Typewriter Old"/>
                <a:cs typeface="Lumios Typewriter Old"/>
                <a:sym typeface="Lumios Typewriter Old"/>
              </a:rPr>
              <a:t>Bill of Materials (BOM) - aiming for a cost effective 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47794" y="4005010"/>
            <a:ext cx="10792411" cy="206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22"/>
              </a:lnSpc>
            </a:pPr>
            <a:r>
              <a:rPr lang="en-US" sz="12262" b="1" spc="120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2F4F5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49361" y="1983574"/>
            <a:ext cx="1350510" cy="1676706"/>
          </a:xfrm>
          <a:custGeom>
            <a:avLst/>
            <a:gdLst/>
            <a:ahLst/>
            <a:cxnLst/>
            <a:rect l="l" t="t" r="r" b="b"/>
            <a:pathLst>
              <a:path w="1350510" h="1676706">
                <a:moveTo>
                  <a:pt x="0" y="0"/>
                </a:moveTo>
                <a:lnTo>
                  <a:pt x="1350510" y="0"/>
                </a:lnTo>
                <a:lnTo>
                  <a:pt x="1350510" y="1676706"/>
                </a:lnTo>
                <a:lnTo>
                  <a:pt x="0" y="167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229503" y="4378339"/>
            <a:ext cx="1270368" cy="1768867"/>
          </a:xfrm>
          <a:custGeom>
            <a:avLst/>
            <a:gdLst/>
            <a:ahLst/>
            <a:cxnLst/>
            <a:rect l="l" t="t" r="r" b="b"/>
            <a:pathLst>
              <a:path w="1270368" h="1768867">
                <a:moveTo>
                  <a:pt x="0" y="0"/>
                </a:moveTo>
                <a:lnTo>
                  <a:pt x="1270368" y="0"/>
                </a:lnTo>
                <a:lnTo>
                  <a:pt x="1270368" y="1768867"/>
                </a:lnTo>
                <a:lnTo>
                  <a:pt x="0" y="1768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494496" y="6657976"/>
            <a:ext cx="2019549" cy="2019549"/>
          </a:xfrm>
          <a:custGeom>
            <a:avLst/>
            <a:gdLst/>
            <a:ahLst/>
            <a:cxnLst/>
            <a:rect l="l" t="t" r="r" b="b"/>
            <a:pathLst>
              <a:path w="2019549" h="2019549">
                <a:moveTo>
                  <a:pt x="0" y="0"/>
                </a:moveTo>
                <a:lnTo>
                  <a:pt x="2019549" y="0"/>
                </a:lnTo>
                <a:lnTo>
                  <a:pt x="2019549" y="2019549"/>
                </a:lnTo>
                <a:lnTo>
                  <a:pt x="0" y="2019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329373" y="4671231"/>
            <a:ext cx="1795612" cy="1224281"/>
          </a:xfrm>
          <a:custGeom>
            <a:avLst/>
            <a:gdLst/>
            <a:ahLst/>
            <a:cxnLst/>
            <a:rect l="l" t="t" r="r" b="b"/>
            <a:pathLst>
              <a:path w="1795612" h="1224281">
                <a:moveTo>
                  <a:pt x="0" y="0"/>
                </a:moveTo>
                <a:lnTo>
                  <a:pt x="1795612" y="0"/>
                </a:lnTo>
                <a:lnTo>
                  <a:pt x="1795612" y="1224281"/>
                </a:lnTo>
                <a:lnTo>
                  <a:pt x="0" y="1224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139029" y="6865266"/>
            <a:ext cx="1360842" cy="1812259"/>
          </a:xfrm>
          <a:custGeom>
            <a:avLst/>
            <a:gdLst/>
            <a:ahLst/>
            <a:cxnLst/>
            <a:rect l="l" t="t" r="r" b="b"/>
            <a:pathLst>
              <a:path w="1360842" h="1812259">
                <a:moveTo>
                  <a:pt x="0" y="0"/>
                </a:moveTo>
                <a:lnTo>
                  <a:pt x="1360842" y="0"/>
                </a:lnTo>
                <a:lnTo>
                  <a:pt x="1360842" y="1812259"/>
                </a:lnTo>
                <a:lnTo>
                  <a:pt x="0" y="18122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599230" y="-8259973"/>
            <a:ext cx="9333423" cy="9577206"/>
          </a:xfrm>
          <a:custGeom>
            <a:avLst/>
            <a:gdLst/>
            <a:ahLst/>
            <a:cxnLst/>
            <a:rect l="l" t="t" r="r" b="b"/>
            <a:pathLst>
              <a:path w="9333423" h="9577206">
                <a:moveTo>
                  <a:pt x="0" y="0"/>
                </a:moveTo>
                <a:lnTo>
                  <a:pt x="9333422" y="0"/>
                </a:lnTo>
                <a:lnTo>
                  <a:pt x="9333422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5329373" y="1735087"/>
            <a:ext cx="1810082" cy="2173679"/>
          </a:xfrm>
          <a:custGeom>
            <a:avLst/>
            <a:gdLst/>
            <a:ahLst/>
            <a:cxnLst/>
            <a:rect l="l" t="t" r="r" b="b"/>
            <a:pathLst>
              <a:path w="1810082" h="2173679">
                <a:moveTo>
                  <a:pt x="0" y="0"/>
                </a:moveTo>
                <a:lnTo>
                  <a:pt x="1810082" y="0"/>
                </a:lnTo>
                <a:lnTo>
                  <a:pt x="1810082" y="2173680"/>
                </a:lnTo>
                <a:lnTo>
                  <a:pt x="0" y="21736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716279" y="2215834"/>
            <a:ext cx="12433081" cy="821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2"/>
              </a:lnSpc>
              <a:spcBef>
                <a:spcPct val="0"/>
              </a:spcBef>
            </a:pPr>
            <a:r>
              <a:rPr lang="en-US" sz="241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 a telematics system for real-time vehicle tracking and driver behavior analysis using ESP32 and motion sensors.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7214" y="4281549"/>
            <a:ext cx="11547106" cy="377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596" lvl="1" indent="-260798" algn="l">
              <a:lnSpc>
                <a:spcPts val="3382"/>
              </a:lnSpc>
              <a:buFont typeface="Arial"/>
              <a:buChar char="•"/>
            </a:pPr>
            <a:r>
              <a:rPr lang="en-US" sz="241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 Flutter (Dart)</a:t>
            </a:r>
          </a:p>
          <a:p>
            <a:pPr marL="521596" lvl="1" indent="-260798" algn="l">
              <a:lnSpc>
                <a:spcPts val="3382"/>
              </a:lnSpc>
              <a:buFont typeface="Arial"/>
              <a:buChar char="•"/>
            </a:pPr>
            <a:r>
              <a:rPr lang="en-US" sz="241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Backend: Firebase (Firestore, Auth)</a:t>
            </a:r>
          </a:p>
          <a:p>
            <a:pPr marL="521596" lvl="1" indent="-260798" algn="l">
              <a:lnSpc>
                <a:spcPts val="3382"/>
              </a:lnSpc>
              <a:buFont typeface="Arial"/>
              <a:buChar char="•"/>
            </a:pPr>
            <a:r>
              <a:rPr lang="en-US" sz="241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Hardware: ESP32 microcontroller, accelerometer &amp; gyroscope (MPU6050 a MEMS)</a:t>
            </a:r>
          </a:p>
          <a:p>
            <a:pPr marL="521596" lvl="1" indent="-260798" algn="l">
              <a:lnSpc>
                <a:spcPts val="3382"/>
              </a:lnSpc>
              <a:buFont typeface="Arial"/>
              <a:buChar char="•"/>
            </a:pPr>
            <a:r>
              <a:rPr lang="en-US" sz="241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 Tools: Arduino IDE (for ESP32 firmware), Firebase Console, Android Studio (for Flutter development).</a:t>
            </a:r>
          </a:p>
          <a:p>
            <a:pPr marL="521596" lvl="1" indent="-260798" algn="l">
              <a:lnSpc>
                <a:spcPts val="3382"/>
              </a:lnSpc>
              <a:spcBef>
                <a:spcPct val="0"/>
              </a:spcBef>
              <a:buFont typeface="Arial"/>
              <a:buChar char="•"/>
            </a:pPr>
            <a:r>
              <a:rPr lang="en-US" sz="241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Communication Protocols: Bluetooth Low Energy (BLE), UART (for sensor data).</a:t>
            </a:r>
          </a:p>
          <a:p>
            <a:pPr algn="l">
              <a:lnSpc>
                <a:spcPts val="3382"/>
              </a:lnSpc>
              <a:spcBef>
                <a:spcPct val="0"/>
              </a:spcBef>
            </a:pPr>
            <a:endParaRPr lang="en-US" sz="241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6279" y="981394"/>
            <a:ext cx="330261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214" y="3154788"/>
            <a:ext cx="6009763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Technology Stack</a:t>
            </a:r>
          </a:p>
        </p:txBody>
      </p:sp>
      <p:sp>
        <p:nvSpPr>
          <p:cNvPr id="13" name="Freeform 13"/>
          <p:cNvSpPr/>
          <p:nvPr/>
        </p:nvSpPr>
        <p:spPr>
          <a:xfrm>
            <a:off x="3473639" y="8059454"/>
            <a:ext cx="2378415" cy="1582727"/>
          </a:xfrm>
          <a:custGeom>
            <a:avLst/>
            <a:gdLst/>
            <a:ahLst/>
            <a:cxnLst/>
            <a:rect l="l" t="t" r="r" b="b"/>
            <a:pathLst>
              <a:path w="2378415" h="1582727">
                <a:moveTo>
                  <a:pt x="0" y="0"/>
                </a:moveTo>
                <a:lnTo>
                  <a:pt x="2378415" y="0"/>
                </a:lnTo>
                <a:lnTo>
                  <a:pt x="2378415" y="1582726"/>
                </a:lnTo>
                <a:lnTo>
                  <a:pt x="0" y="15827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7306561" y="7880703"/>
            <a:ext cx="1071525" cy="1593643"/>
          </a:xfrm>
          <a:custGeom>
            <a:avLst/>
            <a:gdLst/>
            <a:ahLst/>
            <a:cxnLst/>
            <a:rect l="l" t="t" r="r" b="b"/>
            <a:pathLst>
              <a:path w="1071525" h="1593643">
                <a:moveTo>
                  <a:pt x="0" y="0"/>
                </a:moveTo>
                <a:lnTo>
                  <a:pt x="1071526" y="0"/>
                </a:lnTo>
                <a:lnTo>
                  <a:pt x="1071526" y="1593644"/>
                </a:lnTo>
                <a:lnTo>
                  <a:pt x="0" y="15936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4330" y="422910"/>
            <a:ext cx="17625060" cy="9532620"/>
            <a:chOff x="0" y="0"/>
            <a:chExt cx="4641991" cy="2510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1991" cy="2510649"/>
            </a:xfrm>
            <a:custGeom>
              <a:avLst/>
              <a:gdLst/>
              <a:ahLst/>
              <a:cxnLst/>
              <a:rect l="l" t="t" r="r" b="b"/>
              <a:pathLst>
                <a:path w="4641991" h="2510649">
                  <a:moveTo>
                    <a:pt x="16252" y="0"/>
                  </a:moveTo>
                  <a:lnTo>
                    <a:pt x="4625739" y="0"/>
                  </a:lnTo>
                  <a:cubicBezTo>
                    <a:pt x="4630049" y="0"/>
                    <a:pt x="4634183" y="1712"/>
                    <a:pt x="4637231" y="4760"/>
                  </a:cubicBezTo>
                  <a:cubicBezTo>
                    <a:pt x="4640279" y="7808"/>
                    <a:pt x="4641991" y="11942"/>
                    <a:pt x="4641991" y="16252"/>
                  </a:cubicBezTo>
                  <a:lnTo>
                    <a:pt x="4641991" y="2494396"/>
                  </a:lnTo>
                  <a:cubicBezTo>
                    <a:pt x="4641991" y="2498707"/>
                    <a:pt x="4640279" y="2502841"/>
                    <a:pt x="4637231" y="2505889"/>
                  </a:cubicBezTo>
                  <a:cubicBezTo>
                    <a:pt x="4634183" y="2508937"/>
                    <a:pt x="4630049" y="2510649"/>
                    <a:pt x="4625739" y="2510649"/>
                  </a:cubicBezTo>
                  <a:lnTo>
                    <a:pt x="16252" y="2510649"/>
                  </a:lnTo>
                  <a:cubicBezTo>
                    <a:pt x="11942" y="2510649"/>
                    <a:pt x="7808" y="2508937"/>
                    <a:pt x="4760" y="2505889"/>
                  </a:cubicBezTo>
                  <a:cubicBezTo>
                    <a:pt x="1712" y="2502841"/>
                    <a:pt x="0" y="2498707"/>
                    <a:pt x="0" y="2494396"/>
                  </a:cubicBezTo>
                  <a:lnTo>
                    <a:pt x="0" y="16252"/>
                  </a:lnTo>
                  <a:cubicBezTo>
                    <a:pt x="0" y="11942"/>
                    <a:pt x="1712" y="7808"/>
                    <a:pt x="4760" y="4760"/>
                  </a:cubicBezTo>
                  <a:cubicBezTo>
                    <a:pt x="7808" y="1712"/>
                    <a:pt x="11942" y="0"/>
                    <a:pt x="16252" y="0"/>
                  </a:cubicBezTo>
                  <a:close/>
                </a:path>
              </a:pathLst>
            </a:custGeom>
            <a:solidFill>
              <a:srgbClr val="2C2B2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41991" cy="2558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166860" y="422910"/>
            <a:ext cx="0" cy="95326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354330" y="1665287"/>
            <a:ext cx="176022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5723" y="713423"/>
            <a:ext cx="3239278" cy="563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Expectations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72621" y="713423"/>
            <a:ext cx="2519778" cy="563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Elevations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9351" y="2932024"/>
            <a:ext cx="8283893" cy="48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Low-cost telematics dongle prototype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3542" y="3612082"/>
            <a:ext cx="8283893" cy="48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Capture acceleration events with timestamps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6763" y="7282382"/>
            <a:ext cx="8283893" cy="48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Latency ≤ 500ms for event logging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3542" y="4367421"/>
            <a:ext cx="8350334" cy="98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Real-time data transmission to mobile app/cloud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6763" y="5676213"/>
            <a:ext cx="8283893" cy="48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Interface for visualizing events and alerts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59511" y="1969580"/>
            <a:ext cx="8367730" cy="98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Real-time location tracking displayed on a map using device’s coordinates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59511" y="3592697"/>
            <a:ext cx="8367730" cy="98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Accident detection based on acceleration/velocity thresholds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59511" y="5171305"/>
            <a:ext cx="8367730" cy="98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Automatic email alerts to registered contacts in case of accidents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59511" y="6746796"/>
            <a:ext cx="8367730" cy="98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Stores data locally when online and syncs when there is internet availability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489452" y="8086146"/>
            <a:ext cx="6070047" cy="480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Power-efficient design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369956" y="6525245"/>
            <a:ext cx="5831056" cy="480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storage resilience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9351" y="1755369"/>
            <a:ext cx="890016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Mobile App connected to the dongle through bluetooth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7448" y="1594115"/>
            <a:ext cx="17453291" cy="7912159"/>
          </a:xfrm>
          <a:custGeom>
            <a:avLst/>
            <a:gdLst/>
            <a:ahLst/>
            <a:cxnLst/>
            <a:rect l="l" t="t" r="r" b="b"/>
            <a:pathLst>
              <a:path w="17453291" h="7912159">
                <a:moveTo>
                  <a:pt x="0" y="0"/>
                </a:moveTo>
                <a:lnTo>
                  <a:pt x="17453291" y="0"/>
                </a:lnTo>
                <a:lnTo>
                  <a:pt x="17453291" y="7912159"/>
                </a:lnTo>
                <a:lnTo>
                  <a:pt x="0" y="7912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465457" y="319372"/>
            <a:ext cx="3357086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Flowchart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6219" y="1729823"/>
            <a:ext cx="537004" cy="798668"/>
          </a:xfrm>
          <a:custGeom>
            <a:avLst/>
            <a:gdLst/>
            <a:ahLst/>
            <a:cxnLst/>
            <a:rect l="l" t="t" r="r" b="b"/>
            <a:pathLst>
              <a:path w="537004" h="798668">
                <a:moveTo>
                  <a:pt x="0" y="0"/>
                </a:moveTo>
                <a:lnTo>
                  <a:pt x="537004" y="0"/>
                </a:lnTo>
                <a:lnTo>
                  <a:pt x="537004" y="798668"/>
                </a:lnTo>
                <a:lnTo>
                  <a:pt x="0" y="798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877173" y="1729823"/>
            <a:ext cx="1200184" cy="798668"/>
          </a:xfrm>
          <a:custGeom>
            <a:avLst/>
            <a:gdLst/>
            <a:ahLst/>
            <a:cxnLst/>
            <a:rect l="l" t="t" r="r" b="b"/>
            <a:pathLst>
              <a:path w="1200184" h="798668">
                <a:moveTo>
                  <a:pt x="0" y="0"/>
                </a:moveTo>
                <a:lnTo>
                  <a:pt x="1200184" y="0"/>
                </a:lnTo>
                <a:lnTo>
                  <a:pt x="1200184" y="798668"/>
                </a:lnTo>
                <a:lnTo>
                  <a:pt x="0" y="798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833953" y="4670740"/>
            <a:ext cx="861536" cy="1028700"/>
          </a:xfrm>
          <a:custGeom>
            <a:avLst/>
            <a:gdLst/>
            <a:ahLst/>
            <a:cxnLst/>
            <a:rect l="l" t="t" r="r" b="b"/>
            <a:pathLst>
              <a:path w="861536" h="1028700">
                <a:moveTo>
                  <a:pt x="0" y="0"/>
                </a:moveTo>
                <a:lnTo>
                  <a:pt x="861537" y="0"/>
                </a:lnTo>
                <a:lnTo>
                  <a:pt x="861537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712467" y="4670740"/>
            <a:ext cx="1266827" cy="810769"/>
          </a:xfrm>
          <a:custGeom>
            <a:avLst/>
            <a:gdLst/>
            <a:ahLst/>
            <a:cxnLst/>
            <a:rect l="l" t="t" r="r" b="b"/>
            <a:pathLst>
              <a:path w="1266827" h="810769">
                <a:moveTo>
                  <a:pt x="0" y="0"/>
                </a:moveTo>
                <a:lnTo>
                  <a:pt x="1266828" y="0"/>
                </a:lnTo>
                <a:lnTo>
                  <a:pt x="1266828" y="810769"/>
                </a:lnTo>
                <a:lnTo>
                  <a:pt x="0" y="810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72896" y="7277415"/>
            <a:ext cx="1222337" cy="918281"/>
          </a:xfrm>
          <a:custGeom>
            <a:avLst/>
            <a:gdLst/>
            <a:ahLst/>
            <a:cxnLst/>
            <a:rect l="l" t="t" r="r" b="b"/>
            <a:pathLst>
              <a:path w="1222337" h="918281">
                <a:moveTo>
                  <a:pt x="0" y="0"/>
                </a:moveTo>
                <a:lnTo>
                  <a:pt x="1222337" y="0"/>
                </a:lnTo>
                <a:lnTo>
                  <a:pt x="1222337" y="918281"/>
                </a:lnTo>
                <a:lnTo>
                  <a:pt x="0" y="9182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877173" y="7167877"/>
            <a:ext cx="1120296" cy="1137356"/>
          </a:xfrm>
          <a:custGeom>
            <a:avLst/>
            <a:gdLst/>
            <a:ahLst/>
            <a:cxnLst/>
            <a:rect l="l" t="t" r="r" b="b"/>
            <a:pathLst>
              <a:path w="1120296" h="1137356">
                <a:moveTo>
                  <a:pt x="0" y="0"/>
                </a:moveTo>
                <a:lnTo>
                  <a:pt x="1120296" y="0"/>
                </a:lnTo>
                <a:lnTo>
                  <a:pt x="1120296" y="1137356"/>
                </a:lnTo>
                <a:lnTo>
                  <a:pt x="0" y="11373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65310" y="318697"/>
            <a:ext cx="554216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39648" y="-1567254"/>
            <a:ext cx="7768013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5000" b="1" i="1" spc="355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GPS TRACKING</a:t>
            </a:r>
          </a:p>
          <a:p>
            <a:pPr algn="ctr">
              <a:lnSpc>
                <a:spcPts val="3750"/>
              </a:lnSpc>
            </a:pPr>
            <a:r>
              <a:rPr lang="en-US" sz="5000" b="1" i="1" spc="355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Real-time vehicle ocation via ESP32 &amp; GPS module</a:t>
            </a:r>
          </a:p>
          <a:p>
            <a:pPr algn="ctr">
              <a:lnSpc>
                <a:spcPts val="3750"/>
              </a:lnSpc>
            </a:pPr>
            <a:endParaRPr lang="en-US" sz="5000" b="1" i="1" spc="355">
              <a:solidFill>
                <a:srgbClr val="191919"/>
              </a:solidFill>
              <a:latin typeface="Barlow Condensed Heavy Italics"/>
              <a:ea typeface="Barlow Condensed Heavy Italics"/>
              <a:cs typeface="Barlow Condensed Heavy Italics"/>
              <a:sym typeface="Barlow Condensed Heavy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20554" y="2876073"/>
            <a:ext cx="2625338" cy="171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GPS Tracking</a:t>
            </a:r>
          </a:p>
          <a:p>
            <a:pPr algn="ctr">
              <a:lnSpc>
                <a:spcPts val="2729"/>
              </a:lnSpc>
            </a:pPr>
            <a:r>
              <a:rPr lang="en-US" sz="19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Real-time vehicle location via ESP32 &amp; GPS module</a:t>
            </a:r>
          </a:p>
          <a:p>
            <a:pPr algn="ctr">
              <a:lnSpc>
                <a:spcPts val="2729"/>
              </a:lnSpc>
            </a:pPr>
            <a:endParaRPr lang="en-US" sz="194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95486" y="2499916"/>
            <a:ext cx="2763559" cy="209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endParaRPr/>
          </a:p>
          <a:p>
            <a:pPr algn="ctr">
              <a:lnSpc>
                <a:spcPts val="2390"/>
              </a:lnSpc>
            </a:pPr>
            <a:r>
              <a:rPr lang="en-US" sz="17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Driver Behavior Analysis</a:t>
            </a:r>
          </a:p>
          <a:p>
            <a:pPr algn="ctr">
              <a:lnSpc>
                <a:spcPts val="2390"/>
              </a:lnSpc>
            </a:pPr>
            <a:r>
              <a:rPr lang="en-US" sz="17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Detects hard braking, rapid acceleration, and sharp turns with MPU6050 sensor.</a:t>
            </a:r>
          </a:p>
          <a:p>
            <a:pPr algn="ctr">
              <a:lnSpc>
                <a:spcPts val="2390"/>
              </a:lnSpc>
            </a:pPr>
            <a:endParaRPr lang="en-US" sz="170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0554" y="5884925"/>
            <a:ext cx="2215838" cy="117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5"/>
              </a:lnSpc>
            </a:pPr>
            <a:r>
              <a:rPr lang="en-US" sz="16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 Authentication</a:t>
            </a:r>
          </a:p>
          <a:p>
            <a:pPr algn="ctr">
              <a:lnSpc>
                <a:spcPts val="2335"/>
              </a:lnSpc>
            </a:pPr>
            <a:r>
              <a:rPr lang="en-US" sz="166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Secure access with Firebase Auth.</a:t>
            </a:r>
          </a:p>
          <a:p>
            <a:pPr algn="ctr">
              <a:lnSpc>
                <a:spcPts val="2335"/>
              </a:lnSpc>
            </a:pPr>
            <a:endParaRPr lang="en-US" sz="166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334694" y="5588916"/>
            <a:ext cx="2022375" cy="139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5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Cloud Integration</a:t>
            </a:r>
          </a:p>
          <a:p>
            <a:pPr algn="ctr">
              <a:lnSpc>
                <a:spcPts val="2228"/>
              </a:lnSpc>
            </a:pPr>
            <a:r>
              <a:rPr lang="en-US" sz="15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stored in Firebase Firestore for remote access.</a:t>
            </a:r>
          </a:p>
          <a:p>
            <a:pPr algn="ctr">
              <a:lnSpc>
                <a:spcPts val="2228"/>
              </a:lnSpc>
              <a:spcBef>
                <a:spcPct val="0"/>
              </a:spcBef>
            </a:pPr>
            <a:endParaRPr lang="en-US" sz="159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3358" y="8386196"/>
            <a:ext cx="1982727" cy="182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7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Real-Time Alerts</a:t>
            </a:r>
          </a:p>
          <a:p>
            <a:pPr algn="ctr">
              <a:lnSpc>
                <a:spcPts val="2426"/>
              </a:lnSpc>
            </a:pPr>
            <a:r>
              <a:rPr lang="en-US" sz="17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Instant notifications for unsafe driving events.</a:t>
            </a:r>
          </a:p>
          <a:p>
            <a:pPr algn="ctr">
              <a:lnSpc>
                <a:spcPts val="2426"/>
              </a:lnSpc>
            </a:pPr>
            <a:endParaRPr lang="en-US" sz="173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37748" y="8410008"/>
            <a:ext cx="2821297" cy="171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8"/>
              </a:lnSpc>
            </a:pPr>
            <a:r>
              <a:rPr lang="en-US" sz="16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Offline Mode with Data Sync</a:t>
            </a:r>
          </a:p>
          <a:p>
            <a:pPr algn="ctr">
              <a:lnSpc>
                <a:spcPts val="2288"/>
              </a:lnSpc>
            </a:pPr>
            <a:r>
              <a:rPr lang="en-US" sz="16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Stores data locally when offline and syncs when internet is available.</a:t>
            </a:r>
          </a:p>
          <a:p>
            <a:pPr algn="ctr">
              <a:lnSpc>
                <a:spcPts val="2288"/>
              </a:lnSpc>
            </a:pPr>
            <a:endParaRPr lang="en-US" sz="163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7" name="Picture 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35110" r="16405"/>
          <a:stretch>
            <a:fillRect/>
          </a:stretch>
        </p:blipFill>
        <p:spPr>
          <a:xfrm>
            <a:off x="10970993" y="1816185"/>
            <a:ext cx="6438445" cy="7494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6569" y="1350537"/>
            <a:ext cx="3551871" cy="7893047"/>
          </a:xfrm>
          <a:custGeom>
            <a:avLst/>
            <a:gdLst/>
            <a:ahLst/>
            <a:cxnLst/>
            <a:rect l="l" t="t" r="r" b="b"/>
            <a:pathLst>
              <a:path w="3551871" h="7893047">
                <a:moveTo>
                  <a:pt x="0" y="0"/>
                </a:moveTo>
                <a:lnTo>
                  <a:pt x="3551871" y="0"/>
                </a:lnTo>
                <a:lnTo>
                  <a:pt x="3551871" y="7893046"/>
                </a:lnTo>
                <a:lnTo>
                  <a:pt x="0" y="7893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412265" y="1321103"/>
            <a:ext cx="3551871" cy="7893047"/>
          </a:xfrm>
          <a:custGeom>
            <a:avLst/>
            <a:gdLst/>
            <a:ahLst/>
            <a:cxnLst/>
            <a:rect l="l" t="t" r="r" b="b"/>
            <a:pathLst>
              <a:path w="3551871" h="7893047">
                <a:moveTo>
                  <a:pt x="0" y="0"/>
                </a:moveTo>
                <a:lnTo>
                  <a:pt x="3551871" y="0"/>
                </a:lnTo>
                <a:lnTo>
                  <a:pt x="3551871" y="7893047"/>
                </a:lnTo>
                <a:lnTo>
                  <a:pt x="0" y="7893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98466" y="1335820"/>
            <a:ext cx="3730099" cy="7922480"/>
          </a:xfrm>
          <a:custGeom>
            <a:avLst/>
            <a:gdLst/>
            <a:ahLst/>
            <a:cxnLst/>
            <a:rect l="l" t="t" r="r" b="b"/>
            <a:pathLst>
              <a:path w="3730099" h="7922480">
                <a:moveTo>
                  <a:pt x="0" y="0"/>
                </a:moveTo>
                <a:lnTo>
                  <a:pt x="3730099" y="0"/>
                </a:lnTo>
                <a:lnTo>
                  <a:pt x="3730099" y="7922480"/>
                </a:lnTo>
                <a:lnTo>
                  <a:pt x="0" y="7922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13" b="-231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050009" y="1321103"/>
            <a:ext cx="3565116" cy="7922480"/>
          </a:xfrm>
          <a:custGeom>
            <a:avLst/>
            <a:gdLst/>
            <a:ahLst/>
            <a:cxnLst/>
            <a:rect l="l" t="t" r="r" b="b"/>
            <a:pathLst>
              <a:path w="3565116" h="7922480">
                <a:moveTo>
                  <a:pt x="0" y="0"/>
                </a:moveTo>
                <a:lnTo>
                  <a:pt x="3565116" y="0"/>
                </a:lnTo>
                <a:lnTo>
                  <a:pt x="3565116" y="7922480"/>
                </a:lnTo>
                <a:lnTo>
                  <a:pt x="0" y="7922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087961" y="1365253"/>
            <a:ext cx="2971700" cy="7893047"/>
          </a:xfrm>
          <a:custGeom>
            <a:avLst/>
            <a:gdLst/>
            <a:ahLst/>
            <a:cxnLst/>
            <a:rect l="l" t="t" r="r" b="b"/>
            <a:pathLst>
              <a:path w="2971700" h="7893047">
                <a:moveTo>
                  <a:pt x="0" y="0"/>
                </a:moveTo>
                <a:lnTo>
                  <a:pt x="2971700" y="0"/>
                </a:lnTo>
                <a:lnTo>
                  <a:pt x="2971700" y="7893047"/>
                </a:lnTo>
                <a:lnTo>
                  <a:pt x="0" y="7893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30" r="-789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70124" y="294761"/>
            <a:ext cx="8347753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Supporting Screenshots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7036" y="1797864"/>
            <a:ext cx="1918192" cy="1093370"/>
          </a:xfrm>
          <a:custGeom>
            <a:avLst/>
            <a:gdLst/>
            <a:ahLst/>
            <a:cxnLst/>
            <a:rect l="l" t="t" r="r" b="b"/>
            <a:pathLst>
              <a:path w="1918192" h="1093370">
                <a:moveTo>
                  <a:pt x="0" y="0"/>
                </a:moveTo>
                <a:lnTo>
                  <a:pt x="1918192" y="0"/>
                </a:lnTo>
                <a:lnTo>
                  <a:pt x="1918192" y="1093369"/>
                </a:lnTo>
                <a:lnTo>
                  <a:pt x="0" y="109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327036" y="5302500"/>
            <a:ext cx="2097502" cy="2360058"/>
          </a:xfrm>
          <a:custGeom>
            <a:avLst/>
            <a:gdLst/>
            <a:ahLst/>
            <a:cxnLst/>
            <a:rect l="l" t="t" r="r" b="b"/>
            <a:pathLst>
              <a:path w="2097502" h="2360058">
                <a:moveTo>
                  <a:pt x="0" y="0"/>
                </a:moveTo>
                <a:lnTo>
                  <a:pt x="2097501" y="0"/>
                </a:lnTo>
                <a:lnTo>
                  <a:pt x="2097501" y="2360058"/>
                </a:lnTo>
                <a:lnTo>
                  <a:pt x="0" y="236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7913130" y="4379985"/>
            <a:ext cx="3086100" cy="2351307"/>
            <a:chOff x="0" y="0"/>
            <a:chExt cx="812800" cy="619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19274"/>
            </a:xfrm>
            <a:custGeom>
              <a:avLst/>
              <a:gdLst/>
              <a:ahLst/>
              <a:cxnLst/>
              <a:rect l="l" t="t" r="r" b="b"/>
              <a:pathLst>
                <a:path w="812800" h="619274">
                  <a:moveTo>
                    <a:pt x="406400" y="0"/>
                  </a:moveTo>
                  <a:cubicBezTo>
                    <a:pt x="181951" y="0"/>
                    <a:pt x="0" y="138629"/>
                    <a:pt x="0" y="309637"/>
                  </a:cubicBezTo>
                  <a:cubicBezTo>
                    <a:pt x="0" y="480645"/>
                    <a:pt x="181951" y="619274"/>
                    <a:pt x="406400" y="619274"/>
                  </a:cubicBezTo>
                  <a:cubicBezTo>
                    <a:pt x="630849" y="619274"/>
                    <a:pt x="812800" y="480645"/>
                    <a:pt x="812800" y="309637"/>
                  </a:cubicBezTo>
                  <a:cubicBezTo>
                    <a:pt x="812800" y="13862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0432"/>
              <a:ext cx="660400" cy="55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886817" y="1158142"/>
            <a:ext cx="2738808" cy="1409241"/>
          </a:xfrm>
          <a:custGeom>
            <a:avLst/>
            <a:gdLst/>
            <a:ahLst/>
            <a:cxnLst/>
            <a:rect l="l" t="t" r="r" b="b"/>
            <a:pathLst>
              <a:path w="2738808" h="1409241">
                <a:moveTo>
                  <a:pt x="0" y="0"/>
                </a:moveTo>
                <a:lnTo>
                  <a:pt x="2738808" y="0"/>
                </a:lnTo>
                <a:lnTo>
                  <a:pt x="2738808" y="1409241"/>
                </a:lnTo>
                <a:lnTo>
                  <a:pt x="0" y="140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886817" y="5800025"/>
            <a:ext cx="2008122" cy="1862533"/>
          </a:xfrm>
          <a:custGeom>
            <a:avLst/>
            <a:gdLst/>
            <a:ahLst/>
            <a:cxnLst/>
            <a:rect l="l" t="t" r="r" b="b"/>
            <a:pathLst>
              <a:path w="2008122" h="1862533">
                <a:moveTo>
                  <a:pt x="0" y="0"/>
                </a:moveTo>
                <a:lnTo>
                  <a:pt x="2008122" y="0"/>
                </a:lnTo>
                <a:lnTo>
                  <a:pt x="2008122" y="1862533"/>
                </a:lnTo>
                <a:lnTo>
                  <a:pt x="0" y="1862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7564592" y="9051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39648" y="-1567254"/>
            <a:ext cx="7768013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5000" b="1" i="1" spc="355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GPS TRACKING</a:t>
            </a:r>
          </a:p>
          <a:p>
            <a:pPr algn="ctr">
              <a:lnSpc>
                <a:spcPts val="3750"/>
              </a:lnSpc>
            </a:pPr>
            <a:r>
              <a:rPr lang="en-US" sz="5000" b="1" i="1" spc="355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Real-time vehicle ocation via ESP32 &amp; GPS module</a:t>
            </a:r>
          </a:p>
          <a:p>
            <a:pPr algn="ctr">
              <a:lnSpc>
                <a:spcPts val="3750"/>
              </a:lnSpc>
            </a:pPr>
            <a:endParaRPr lang="en-US" sz="5000" b="1" i="1" spc="355">
              <a:solidFill>
                <a:srgbClr val="191919"/>
              </a:solidFill>
              <a:latin typeface="Barlow Condensed Heavy Italics"/>
              <a:ea typeface="Barlow Condensed Heavy Italics"/>
              <a:cs typeface="Barlow Condensed Heavy Italics"/>
              <a:sym typeface="Barlow Condensed Heavy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113476"/>
            <a:ext cx="4694173" cy="150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8"/>
              </a:lnSpc>
            </a:pPr>
            <a:r>
              <a:rPr lang="en-US" sz="21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Lack of real-time alerts for harsh braking, overspeeding, and sharp turns increases reckless driving risks.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7618" y="2853133"/>
            <a:ext cx="4105936" cy="112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1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Difficulty in tracking vehicles due to lack of real-time monitoring.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071" y="7803086"/>
            <a:ext cx="5207410" cy="117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2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Lack of proof for safe driving and accident logs can lead to insurance and legal issues.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90487" y="7943539"/>
            <a:ext cx="4400782" cy="88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need for an internet connection.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4429" y="516255"/>
            <a:ext cx="867429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do we need the app 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13130" y="5235825"/>
            <a:ext cx="30861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1A1A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Prevents 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0640409" y="2891233"/>
            <a:ext cx="2361449" cy="172904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 flipH="1" flipV="1">
            <a:off x="5722873" y="3435171"/>
            <a:ext cx="2173036" cy="148704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 flipH="1">
            <a:off x="6688047" y="6482529"/>
            <a:ext cx="1225083" cy="135865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>
            <a:off x="10648002" y="6758214"/>
            <a:ext cx="2042485" cy="123294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9711" y="2150904"/>
            <a:ext cx="4401487" cy="2684907"/>
          </a:xfrm>
          <a:custGeom>
            <a:avLst/>
            <a:gdLst/>
            <a:ahLst/>
            <a:cxnLst/>
            <a:rect l="l" t="t" r="r" b="b"/>
            <a:pathLst>
              <a:path w="4401487" h="2684907">
                <a:moveTo>
                  <a:pt x="0" y="0"/>
                </a:moveTo>
                <a:lnTo>
                  <a:pt x="4401487" y="0"/>
                </a:lnTo>
                <a:lnTo>
                  <a:pt x="4401487" y="2684907"/>
                </a:lnTo>
                <a:lnTo>
                  <a:pt x="0" y="268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88528"/>
            <a:ext cx="5615997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Anlaysis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05353" y="2084229"/>
            <a:ext cx="12322745" cy="344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Industry overview</a:t>
            </a: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: The vehicle telematics market size was valued at </a:t>
            </a:r>
            <a:r>
              <a:rPr lang="en-US" sz="3500" b="1">
                <a:solidFill>
                  <a:srgbClr val="FFCA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USD 79.17 billion in 2023</a:t>
            </a: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is projected to grow from </a:t>
            </a:r>
            <a:r>
              <a:rPr lang="en-US" sz="3500" b="1">
                <a:solidFill>
                  <a:srgbClr val="FFCA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USD 85.95 billion in 2024</a:t>
            </a: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</a:t>
            </a:r>
            <a:r>
              <a:rPr lang="en-US" sz="3500" b="1">
                <a:solidFill>
                  <a:srgbClr val="FFCA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USD 170.35 billion by 2032</a:t>
            </a: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exhibiting a </a:t>
            </a:r>
            <a:r>
              <a:rPr lang="en-US" sz="3500" b="1">
                <a:solidFill>
                  <a:srgbClr val="D837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CAGR of 8.9%</a:t>
            </a: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during the forecast period.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Source: https://www.fortunebusinessinsights.com/vehicle-telematics-market-102071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9711" y="6005354"/>
            <a:ext cx="16241316" cy="36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Market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82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Individual Vehicle Owners</a:t>
            </a: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Real-time tracking &amp; driving analysis.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A3BC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Fleet Operators &amp; Logistics</a:t>
            </a: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Multi-vehicle tracking &amp; cost optimization.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F26D6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Ride-Sharing Services</a:t>
            </a: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Safety &amp; trip monitoring.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Insurance Companies</a:t>
            </a: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Risk assessment &amp; usage-based pricing.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F8DB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Law Enforcement</a:t>
            </a: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Compliance &amp; theft recovery.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9608" y="1577975"/>
            <a:ext cx="12677662" cy="79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AI-Powered Driver Insights 🧠 - Implement machine learning to classify driving patterns and provide personalized safety recommendations.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Voice-Assisted Commands 🎙️- Integration with Google Assistant &amp; Alexa and enable voice-based trip insights &amp; alerts.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Smart Fuel Optimization ⛽ - Predict fuel consumption based on driving habits and provides real-time fuel efficiency suggestions.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Blockchain for Secure Data Storage 🔒- Ensure tamper-proof driving logs &amp; vehicle records and Improve insurance claims transparency.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Gamification &amp; Rewards System 🎯- Introduce leaderboards &amp; achievement badges and rewards users for safe driving habits.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Expansion to Smart Cities 🏙️- Partner with government agencies for traffic &amp; urban planning and contribute to safer &amp; smarter transportation ecosystems.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39152" y="424147"/>
            <a:ext cx="3083394" cy="29446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33950" y="3396571"/>
            <a:ext cx="2416611" cy="251730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3533664" y="5597525"/>
            <a:ext cx="3208591" cy="3208591"/>
          </a:xfrm>
          <a:custGeom>
            <a:avLst/>
            <a:gdLst/>
            <a:ahLst/>
            <a:cxnLst/>
            <a:rect l="l" t="t" r="r" b="b"/>
            <a:pathLst>
              <a:path w="3208591" h="3208591">
                <a:moveTo>
                  <a:pt x="0" y="0"/>
                </a:moveTo>
                <a:lnTo>
                  <a:pt x="3208591" y="0"/>
                </a:lnTo>
                <a:lnTo>
                  <a:pt x="3208591" y="3208591"/>
                </a:lnTo>
                <a:lnTo>
                  <a:pt x="0" y="3208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765" y="319372"/>
            <a:ext cx="4680801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Scope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</Words>
  <Application>Microsoft Office PowerPoint</Application>
  <PresentationFormat>Custom</PresentationFormat>
  <Paragraphs>135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Barlow Condensed Heavy Italics</vt:lpstr>
      <vt:lpstr>Calibri</vt:lpstr>
      <vt:lpstr>Canva Sans Bold</vt:lpstr>
      <vt:lpstr>Canva Sans</vt:lpstr>
      <vt:lpstr>Oswald Bold</vt:lpstr>
      <vt:lpstr>Lumios Typewriter Old</vt:lpstr>
      <vt:lpstr>Mochiy Pop One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Torque - Enduraverse'25</dc:title>
  <cp:lastModifiedBy>Pranamya G Kulal</cp:lastModifiedBy>
  <cp:revision>2</cp:revision>
  <dcterms:created xsi:type="dcterms:W3CDTF">2006-08-16T00:00:00Z</dcterms:created>
  <dcterms:modified xsi:type="dcterms:W3CDTF">2025-02-20T05:01:26Z</dcterms:modified>
  <dc:identifier>DAGfhUc0cok</dc:identifier>
</cp:coreProperties>
</file>